
<file path=[Content_Types].xml><?xml version="1.0" encoding="utf-8"?>
<Types xmlns="http://schemas.openxmlformats.org/package/2006/content-types">
  <Default Extension="bin" ContentType="application/vnd.openxmlformats-officedocument.presentationml.printerSetting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7"/>
    <p:sldId id="257" r:id="rId8"/>
    <p:sldId id="258" r:id="rId9"/>
    <p:sldId id="259" r:id="rId10"/>
    <p:sldId id="260" r:id="rId11"/>
    <p:sldId id="261" r:id="rId12"/>
    <p:sldId id="262" r:id="rId13"/>
    <p:sldId id="263" r:id="rId14"/>
    <p:sldId id="264" r:id="rId1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124" d="100"/>
          <a:sy n="124" d="100"/>
        </p:scale>
        <p:origin x="-1512" y="-11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printerSettings" Target="printerSettings/printerSettings1.bin"/><Relationship Id="rId3" Type="http://schemas.openxmlformats.org/officeDocument/2006/relationships/presProps" Target="presProps.xml"/><Relationship Id="rId4" Type="http://schemas.openxmlformats.org/officeDocument/2006/relationships/viewProps" Target="viewProps.xml"/><Relationship Id="rId5" Type="http://schemas.openxmlformats.org/officeDocument/2006/relationships/theme" Target="theme/theme1.xml"/><Relationship Id="rId6" Type="http://schemas.openxmlformats.org/officeDocument/2006/relationships/tableStyles" Target="tableStyles.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1680755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9109279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612223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6143142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606483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BCAD085-E8A6-8845-BD4E-CB4CCA059FC4}" type="datetimeFigureOut">
              <a:rPr lang="en-US" smtClean="0"/>
              <a:t>1/27/13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782244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5BCAD085-E8A6-8845-BD4E-CB4CCA059FC4}" type="datetimeFigureOut">
              <a:rPr lang="en-US" smtClean="0"/>
              <a:t>1/27/13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901587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BCAD085-E8A6-8845-BD4E-CB4CCA059FC4}" type="datetimeFigureOut">
              <a:rPr lang="en-US" smtClean="0"/>
              <a:t>1/27/13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7270277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CAD085-E8A6-8845-BD4E-CB4CCA059FC4}" type="datetimeFigureOut">
              <a:rPr lang="en-US" smtClean="0"/>
              <a:t>1/27/13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2129998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1/27/13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8407265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1/27/13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889236939"/>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CAD085-E8A6-8845-BD4E-CB4CCA059FC4}" type="datetimeFigureOut">
              <a:rPr lang="en-US" smtClean="0"/>
              <a:t>1/27/13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2209977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png"/></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Right Triangle 1"/>
          <p:cNvSpPr/>
          <p:nvPr/>
        </p:nvSpPr>
        <p:spPr>
          <a:xfrm>
            <a:off x="-457200" y="-457200"/>
            <a:ext cx="3657600" cy="1371600"/>
          </a:xfrm>
          <a:prstGeom prst="rtTriangle">
            <a:avLst/>
          </a:prstGeom>
          <a:solidFill>
            <a:srgbClr val="0D1B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 name="Parallelogram 2"/>
          <p:cNvSpPr/>
          <p:nvPr/>
        </p:nvSpPr>
        <p:spPr>
          <a:xfrm>
            <a:off x="2286000" y="0"/>
            <a:ext cx="2743200" cy="731520"/>
          </a:xfrm>
          <a:prstGeom prst="parallelogram">
            <a:avLst/>
          </a:prstGeom>
          <a:solidFill>
            <a:srgbClr val="2E86A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Parallelogram 3"/>
          <p:cNvSpPr/>
          <p:nvPr/>
        </p:nvSpPr>
        <p:spPr>
          <a:xfrm>
            <a:off x="3200400" y="457200"/>
            <a:ext cx="2286000" cy="365760"/>
          </a:xfrm>
          <a:prstGeom prst="parallelogram">
            <a:avLst/>
          </a:prstGeom>
          <a:solidFill>
            <a:srgbClr val="7EC8E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Right Triangle 4"/>
          <p:cNvSpPr/>
          <p:nvPr/>
        </p:nvSpPr>
        <p:spPr>
          <a:xfrm rot="10800000">
            <a:off x="5943600" y="5486400"/>
            <a:ext cx="3657600" cy="1371600"/>
          </a:xfrm>
          <a:prstGeom prst="rtTriangle">
            <a:avLst/>
          </a:prstGeom>
          <a:solidFill>
            <a:srgbClr val="0D1B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6" name="Parallelogram 5"/>
          <p:cNvSpPr/>
          <p:nvPr/>
        </p:nvSpPr>
        <p:spPr>
          <a:xfrm>
            <a:off x="4114800" y="6126480"/>
            <a:ext cx="2743200" cy="731520"/>
          </a:xfrm>
          <a:prstGeom prst="parallelogram">
            <a:avLst/>
          </a:prstGeom>
          <a:solidFill>
            <a:srgbClr val="2E86A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7" name="Parallelogram 6"/>
          <p:cNvSpPr/>
          <p:nvPr/>
        </p:nvSpPr>
        <p:spPr>
          <a:xfrm>
            <a:off x="3657600" y="5760720"/>
            <a:ext cx="2286000" cy="365760"/>
          </a:xfrm>
          <a:prstGeom prst="parallelogram">
            <a:avLst/>
          </a:prstGeom>
          <a:solidFill>
            <a:srgbClr val="7EC8E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8" name="Rounded Rectangle 7"/>
          <p:cNvSpPr/>
          <p:nvPr/>
        </p:nvSpPr>
        <p:spPr>
          <a:xfrm>
            <a:off x="3200400" y="1188720"/>
            <a:ext cx="2743200" cy="822960"/>
          </a:xfrm>
          <a:prstGeom prst="roundRect">
            <a:avLst/>
          </a:prstGeom>
          <a:solidFill>
            <a:srgbClr val="5DB7D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9" name="Oval 8"/>
          <p:cNvSpPr/>
          <p:nvPr/>
        </p:nvSpPr>
        <p:spPr>
          <a:xfrm>
            <a:off x="3337560" y="1417320"/>
            <a:ext cx="365760" cy="365760"/>
          </a:xfrm>
          <a:prstGeom prst="ellipse">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0" name="TextBox 9"/>
          <p:cNvSpPr txBox="1"/>
          <p:nvPr/>
        </p:nvSpPr>
        <p:spPr>
          <a:xfrm>
            <a:off x="3749039" y="1325880"/>
            <a:ext cx="2011680" cy="548640"/>
          </a:xfrm>
          <a:prstGeom prst="rect">
            <a:avLst/>
          </a:prstGeom>
          <a:noFill/>
        </p:spPr>
        <p:txBody>
          <a:bodyPr wrap="none">
            <a:spAutoFit/>
          </a:bodyPr>
          <a:lstStyle/>
          <a:p>
            <a:pPr>
              <a:defRPr sz="3200" b="1">
                <a:solidFill>
                  <a:srgbClr val="0D1B2A"/>
                </a:solidFill>
                <a:latin typeface="Comic Sans MS"/>
              </a:defRPr>
            </a:pPr>
            <a:r>
              <a:t>ModelIt!</a:t>
            </a:r>
          </a:p>
        </p:txBody>
      </p:sp>
      <p:pic>
        <p:nvPicPr>
          <p:cNvPr id="11" name="Picture 10" descr="G09L2-L05-cover.png"/>
          <p:cNvPicPr>
            <a:picLocks noChangeAspect="1"/>
          </p:cNvPicPr>
          <p:nvPr/>
        </p:nvPicPr>
        <p:blipFill>
          <a:blip r:embed="rId2"/>
          <a:stretch>
            <a:fillRect/>
          </a:stretch>
        </p:blipFill>
        <p:spPr>
          <a:xfrm>
            <a:off x="594360" y="4114800"/>
            <a:ext cx="2286000" cy="2286000"/>
          </a:xfrm>
          <a:prstGeom prst="rect">
            <a:avLst/>
          </a:prstGeom>
        </p:spPr>
      </p:pic>
      <p:sp>
        <p:nvSpPr>
          <p:cNvPr id="12" name="TextBox 11"/>
          <p:cNvSpPr txBox="1"/>
          <p:nvPr/>
        </p:nvSpPr>
        <p:spPr>
          <a:xfrm>
            <a:off x="914400" y="2286000"/>
            <a:ext cx="7315200" cy="548640"/>
          </a:xfrm>
          <a:prstGeom prst="rect">
            <a:avLst/>
          </a:prstGeom>
          <a:noFill/>
        </p:spPr>
        <p:txBody>
          <a:bodyPr wrap="none">
            <a:spAutoFit/>
          </a:bodyPr>
          <a:lstStyle/>
          <a:p>
            <a:pPr algn="ctr">
              <a:defRPr sz="2200" b="1">
                <a:solidFill>
                  <a:srgbClr val="0D1B2A"/>
                </a:solidFill>
              </a:defRPr>
            </a:pPr>
            <a:r>
              <a:t>Student Lesson</a:t>
            </a:r>
          </a:p>
        </p:txBody>
      </p:sp>
      <p:sp>
        <p:nvSpPr>
          <p:cNvPr id="13" name="TextBox 12"/>
          <p:cNvSpPr txBox="1"/>
          <p:nvPr/>
        </p:nvSpPr>
        <p:spPr>
          <a:xfrm>
            <a:off x="457200" y="2743200"/>
            <a:ext cx="8229600" cy="1097280"/>
          </a:xfrm>
          <a:prstGeom prst="rect">
            <a:avLst/>
          </a:prstGeom>
          <a:noFill/>
        </p:spPr>
        <p:txBody>
          <a:bodyPr wrap="square">
            <a:spAutoFit/>
          </a:bodyPr>
          <a:lstStyle/>
          <a:p>
            <a:pPr algn="ctr">
              <a:defRPr sz="3800" b="1">
                <a:solidFill>
                  <a:srgbClr val="1A4780"/>
                </a:solidFill>
              </a:defRPr>
            </a:pPr>
            <a:r>
              <a:t>Coral Reef Collapse: Death of an Underwater City</a:t>
            </a:r>
          </a:p>
          <a:p>
            <a:pPr algn="ctr">
              <a:defRPr sz="1500" i="1">
                <a:solidFill>
                  <a:srgbClr val="1A1A2E"/>
                </a:solidFill>
              </a:defRPr>
            </a:pPr>
            <a:r>
              <a:t>Modeling Cascading Ecosystem Failure Through Coupled Feedback Loops</a:t>
            </a:r>
          </a:p>
        </p:txBody>
      </p:sp>
      <p:sp>
        <p:nvSpPr>
          <p:cNvPr id="14" name="TextBox 13"/>
          <p:cNvSpPr txBox="1"/>
          <p:nvPr/>
        </p:nvSpPr>
        <p:spPr>
          <a:xfrm>
            <a:off x="5486400" y="5029200"/>
            <a:ext cx="3200400" cy="731520"/>
          </a:xfrm>
          <a:prstGeom prst="rect">
            <a:avLst/>
          </a:prstGeom>
          <a:noFill/>
        </p:spPr>
        <p:txBody>
          <a:bodyPr wrap="none">
            <a:spAutoFit/>
          </a:bodyPr>
          <a:lstStyle/>
          <a:p>
            <a:pPr algn="r">
              <a:defRPr sz="1400" b="1">
                <a:solidFill>
                  <a:srgbClr val="2E86AB"/>
                </a:solidFill>
              </a:defRPr>
            </a:pPr>
            <a:r>
              <a:t>NGSS: HS-LS2-6, HS-ESS3-3</a:t>
            </a:r>
          </a:p>
          <a:p>
            <a:pPr algn="r">
              <a:defRPr sz="1200">
                <a:solidFill>
                  <a:srgbClr val="1A1A2E"/>
                </a:solidFill>
              </a:defRPr>
            </a:pPr>
            <a:r>
              <a:t>9th Grade — Level 2: Advanced</a:t>
            </a:r>
          </a:p>
        </p:txBody>
      </p:sp>
      <p:sp>
        <p:nvSpPr>
          <p:cNvPr id="15" name="TextBox 14"/>
          <p:cNvSpPr txBox="1"/>
          <p:nvPr/>
        </p:nvSpPr>
        <p:spPr>
          <a:xfrm>
            <a:off x="8412480" y="6492240"/>
            <a:ext cx="548640" cy="274320"/>
          </a:xfrm>
          <a:prstGeom prst="rect">
            <a:avLst/>
          </a:prstGeom>
          <a:noFill/>
        </p:spPr>
        <p:txBody>
          <a:bodyPr wrap="none">
            <a:spAutoFit/>
          </a:bodyPr>
          <a:lstStyle/>
          <a:p>
            <a:pPr algn="r">
              <a:defRPr sz="1000">
                <a:solidFill>
                  <a:srgbClr val="666666"/>
                </a:solidFill>
              </a:defRPr>
            </a:pPr>
            <a:r>
              <a:t>1/9</a:t>
            </a:r>
          </a:p>
        </p:txBody>
      </p:sp>
    </p:spTree>
  </p:cSld>
  <p:clrMapOvr>
    <a:masterClrMapping/>
  </p:clrMapOvr>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Right Triangle 1"/>
          <p:cNvSpPr/>
          <p:nvPr/>
        </p:nvSpPr>
        <p:spPr>
          <a:xfrm>
            <a:off x="-457200" y="-457200"/>
            <a:ext cx="3657600" cy="1371600"/>
          </a:xfrm>
          <a:prstGeom prst="rtTriangle">
            <a:avLst/>
          </a:prstGeom>
          <a:solidFill>
            <a:srgbClr val="0D1B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 name="Parallelogram 2"/>
          <p:cNvSpPr/>
          <p:nvPr/>
        </p:nvSpPr>
        <p:spPr>
          <a:xfrm>
            <a:off x="2286000" y="0"/>
            <a:ext cx="2743200" cy="731520"/>
          </a:xfrm>
          <a:prstGeom prst="parallelogram">
            <a:avLst/>
          </a:prstGeom>
          <a:solidFill>
            <a:srgbClr val="2E86A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Parallelogram 3"/>
          <p:cNvSpPr/>
          <p:nvPr/>
        </p:nvSpPr>
        <p:spPr>
          <a:xfrm>
            <a:off x="3200400" y="457200"/>
            <a:ext cx="2286000" cy="365760"/>
          </a:xfrm>
          <a:prstGeom prst="parallelogram">
            <a:avLst/>
          </a:prstGeom>
          <a:solidFill>
            <a:srgbClr val="7EC8E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TextBox 4"/>
          <p:cNvSpPr txBox="1"/>
          <p:nvPr/>
        </p:nvSpPr>
        <p:spPr>
          <a:xfrm>
            <a:off x="457200" y="1097280"/>
            <a:ext cx="8229600" cy="731520"/>
          </a:xfrm>
          <a:prstGeom prst="rect">
            <a:avLst/>
          </a:prstGeom>
          <a:noFill/>
        </p:spPr>
        <p:txBody>
          <a:bodyPr wrap="none">
            <a:spAutoFit/>
          </a:bodyPr>
          <a:lstStyle/>
          <a:p>
            <a:pPr algn="ctr">
              <a:defRPr sz="3400" b="1">
                <a:solidFill>
                  <a:srgbClr val="0D1B2A"/>
                </a:solidFill>
              </a:defRPr>
            </a:pPr>
            <a:r>
              <a:t>What You Will Learn Today</a:t>
            </a:r>
          </a:p>
        </p:txBody>
      </p:sp>
      <p:sp>
        <p:nvSpPr>
          <p:cNvPr id="6" name="TextBox 5"/>
          <p:cNvSpPr txBox="1"/>
          <p:nvPr/>
        </p:nvSpPr>
        <p:spPr>
          <a:xfrm>
            <a:off x="457200" y="2011680"/>
            <a:ext cx="4114800" cy="4114800"/>
          </a:xfrm>
          <a:prstGeom prst="rect">
            <a:avLst/>
          </a:prstGeom>
          <a:noFill/>
        </p:spPr>
        <p:txBody>
          <a:bodyPr wrap="square">
            <a:spAutoFit/>
          </a:bodyPr>
          <a:lstStyle/>
          <a:p>
            <a:pPr>
              <a:defRPr sz="2000" b="1">
                <a:solidFill>
                  <a:srgbClr val="1A4780"/>
                </a:solidFill>
              </a:defRPr>
            </a:pPr>
            <a:r>
              <a:t>Learning Goals</a:t>
            </a:r>
          </a:p>
          <a:p>
            <a:pPr>
              <a:spcBef>
                <a:spcPts val="800"/>
              </a:spcBef>
              <a:defRPr sz="1600">
                <a:solidFill>
                  <a:srgbClr val="1A1A2E"/>
                </a:solidFill>
              </a:defRPr>
            </a:pPr>
            <a:r>
              <a:t>  *  Model the coupled feedback loops between coral bleaching, algae overgrowth, and fish population collapse</a:t>
            </a:r>
          </a:p>
          <a:p>
            <a:pPr>
              <a:spcBef>
                <a:spcPts val="800"/>
              </a:spcBef>
              <a:defRPr sz="1600">
                <a:solidFill>
                  <a:srgbClr val="1A1A2E"/>
                </a:solidFill>
              </a:defRPr>
            </a:pPr>
            <a:r>
              <a:t>  *  Analyze threshold dynamics that determine whether a reef can recover or crosses the point of no return</a:t>
            </a:r>
          </a:p>
          <a:p>
            <a:pPr>
              <a:spcBef>
                <a:spcPts val="800"/>
              </a:spcBef>
              <a:defRPr sz="1600">
                <a:solidFill>
                  <a:srgbClr val="1A1A2E"/>
                </a:solidFill>
              </a:defRPr>
            </a:pPr>
            <a:r>
              <a:t>  *  Evaluate how multiple stressors interact to amplify ecosystem collapse</a:t>
            </a:r>
          </a:p>
          <a:p>
            <a:pPr>
              <a:spcBef>
                <a:spcPts val="800"/>
              </a:spcBef>
              <a:defRPr sz="1600">
                <a:solidFill>
                  <a:srgbClr val="1A1A2E"/>
                </a:solidFill>
              </a:defRPr>
            </a:pPr>
            <a:r>
              <a:t>  *  Design reef restoration strategies that target the most effective leverage points</a:t>
            </a:r>
          </a:p>
        </p:txBody>
      </p:sp>
      <p:sp>
        <p:nvSpPr>
          <p:cNvPr id="7" name="TextBox 6"/>
          <p:cNvSpPr txBox="1"/>
          <p:nvPr/>
        </p:nvSpPr>
        <p:spPr>
          <a:xfrm>
            <a:off x="4754880" y="2011680"/>
            <a:ext cx="3931920" cy="4114800"/>
          </a:xfrm>
          <a:prstGeom prst="rect">
            <a:avLst/>
          </a:prstGeom>
          <a:noFill/>
        </p:spPr>
        <p:txBody>
          <a:bodyPr wrap="square">
            <a:spAutoFit/>
          </a:bodyPr>
          <a:lstStyle/>
          <a:p>
            <a:pPr>
              <a:defRPr sz="2000" b="1">
                <a:solidFill>
                  <a:srgbClr val="1A4780"/>
                </a:solidFill>
              </a:defRPr>
            </a:pPr>
            <a:r>
              <a:t>Key Vocabulary</a:t>
            </a:r>
          </a:p>
          <a:p>
            <a:pPr>
              <a:spcBef>
                <a:spcPts val="800"/>
              </a:spcBef>
              <a:defRPr sz="1500" b="1">
                <a:solidFill>
                  <a:srgbClr val="0D1B2A"/>
                </a:solidFill>
              </a:defRPr>
            </a:pPr>
            <a:r>
              <a:t>  Coral Bleaching</a:t>
            </a:r>
          </a:p>
          <a:p>
            <a:pPr>
              <a:defRPr sz="1300" i="1">
                <a:solidFill>
                  <a:srgbClr val="1A1A2E"/>
                </a:solidFill>
              </a:defRPr>
            </a:pPr>
            <a:r>
              <a:t>     The expulsion of symbiotic zooxanthellae from coral tissue due to thermal stress, depriving coral of its primary energy source</a:t>
            </a:r>
          </a:p>
          <a:p>
            <a:pPr>
              <a:spcBef>
                <a:spcPts val="800"/>
              </a:spcBef>
              <a:defRPr sz="1500" b="1">
                <a:solidFill>
                  <a:srgbClr val="0D1B2A"/>
                </a:solidFill>
              </a:defRPr>
            </a:pPr>
            <a:r>
              <a:t>  Zooxanthellae</a:t>
            </a:r>
          </a:p>
          <a:p>
            <a:pPr>
              <a:defRPr sz="1300" i="1">
                <a:solidFill>
                  <a:srgbClr val="1A1A2E"/>
                </a:solidFill>
              </a:defRPr>
            </a:pPr>
            <a:r>
              <a:t>     Photosynthetic dinoflagellates living within coral tissue providing up to 90 percent of the coral energy through photosynthesis</a:t>
            </a:r>
          </a:p>
          <a:p>
            <a:pPr>
              <a:spcBef>
                <a:spcPts val="800"/>
              </a:spcBef>
              <a:defRPr sz="1500" b="1">
                <a:solidFill>
                  <a:srgbClr val="0D1B2A"/>
                </a:solidFill>
              </a:defRPr>
            </a:pPr>
            <a:r>
              <a:t>  Phase Shift</a:t>
            </a:r>
          </a:p>
          <a:p>
            <a:pPr>
              <a:defRPr sz="1300" i="1">
                <a:solidFill>
                  <a:srgbClr val="1A1A2E"/>
                </a:solidFill>
              </a:defRPr>
            </a:pPr>
            <a:r>
              <a:t>     An ecosystem state change from coral-dominated to algae-dominated that is extremely difficult to reverse once established</a:t>
            </a:r>
          </a:p>
          <a:p>
            <a:pPr>
              <a:spcBef>
                <a:spcPts val="800"/>
              </a:spcBef>
              <a:defRPr sz="1500" b="1">
                <a:solidFill>
                  <a:srgbClr val="0D1B2A"/>
                </a:solidFill>
              </a:defRPr>
            </a:pPr>
            <a:r>
              <a:t>  Biogeochemical Coupling</a:t>
            </a:r>
          </a:p>
          <a:p>
            <a:pPr>
              <a:defRPr sz="1300" i="1">
                <a:solidFill>
                  <a:srgbClr val="1A1A2E"/>
                </a:solidFill>
              </a:defRPr>
            </a:pPr>
            <a:r>
              <a:t>     The interconnection between biological and chemical processes in reef systems</a:t>
            </a:r>
          </a:p>
        </p:txBody>
      </p:sp>
      <p:sp>
        <p:nvSpPr>
          <p:cNvPr id="8" name="TextBox 7"/>
          <p:cNvSpPr txBox="1"/>
          <p:nvPr/>
        </p:nvSpPr>
        <p:spPr>
          <a:xfrm>
            <a:off x="8412480" y="6492240"/>
            <a:ext cx="548640" cy="274320"/>
          </a:xfrm>
          <a:prstGeom prst="rect">
            <a:avLst/>
          </a:prstGeom>
          <a:noFill/>
        </p:spPr>
        <p:txBody>
          <a:bodyPr wrap="none">
            <a:spAutoFit/>
          </a:bodyPr>
          <a:lstStyle/>
          <a:p>
            <a:pPr algn="r">
              <a:defRPr sz="1000">
                <a:solidFill>
                  <a:srgbClr val="666666"/>
                </a:solidFill>
              </a:defRPr>
            </a:pPr>
            <a:r>
              <a:t>2/9</a:t>
            </a:r>
          </a:p>
        </p:txBody>
      </p:sp>
    </p:spTree>
  </p:cSld>
  <p:clrMapOvr>
    <a:masterClrMapping/>
  </p:clrMapOvr>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Right Triangle 1"/>
          <p:cNvSpPr/>
          <p:nvPr/>
        </p:nvSpPr>
        <p:spPr>
          <a:xfrm>
            <a:off x="-457200" y="-457200"/>
            <a:ext cx="3657600" cy="1371600"/>
          </a:xfrm>
          <a:prstGeom prst="rtTriangle">
            <a:avLst/>
          </a:prstGeom>
          <a:solidFill>
            <a:srgbClr val="0D1B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 name="Parallelogram 2"/>
          <p:cNvSpPr/>
          <p:nvPr/>
        </p:nvSpPr>
        <p:spPr>
          <a:xfrm>
            <a:off x="2286000" y="0"/>
            <a:ext cx="2743200" cy="731520"/>
          </a:xfrm>
          <a:prstGeom prst="parallelogram">
            <a:avLst/>
          </a:prstGeom>
          <a:solidFill>
            <a:srgbClr val="2E86A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Parallelogram 3"/>
          <p:cNvSpPr/>
          <p:nvPr/>
        </p:nvSpPr>
        <p:spPr>
          <a:xfrm>
            <a:off x="3200400" y="457200"/>
            <a:ext cx="2286000" cy="365760"/>
          </a:xfrm>
          <a:prstGeom prst="parallelogram">
            <a:avLst/>
          </a:prstGeom>
          <a:solidFill>
            <a:srgbClr val="7EC8E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TextBox 4"/>
          <p:cNvSpPr txBox="1"/>
          <p:nvPr/>
        </p:nvSpPr>
        <p:spPr>
          <a:xfrm>
            <a:off x="457200" y="1097280"/>
            <a:ext cx="8229600" cy="731520"/>
          </a:xfrm>
          <a:prstGeom prst="rect">
            <a:avLst/>
          </a:prstGeom>
          <a:noFill/>
        </p:spPr>
        <p:txBody>
          <a:bodyPr wrap="none">
            <a:spAutoFit/>
          </a:bodyPr>
          <a:lstStyle/>
          <a:p>
            <a:pPr algn="ctr">
              <a:defRPr sz="3400" b="1">
                <a:solidFill>
                  <a:srgbClr val="0D1B2A"/>
                </a:solidFill>
              </a:defRPr>
            </a:pPr>
            <a:r>
              <a:t>The Big Question</a:t>
            </a:r>
          </a:p>
        </p:txBody>
      </p:sp>
      <p:sp>
        <p:nvSpPr>
          <p:cNvPr id="6" name="TextBox 5"/>
          <p:cNvSpPr txBox="1"/>
          <p:nvPr/>
        </p:nvSpPr>
        <p:spPr>
          <a:xfrm>
            <a:off x="731520" y="2011680"/>
            <a:ext cx="7680960" cy="914400"/>
          </a:xfrm>
          <a:prstGeom prst="rect">
            <a:avLst/>
          </a:prstGeom>
          <a:noFill/>
        </p:spPr>
        <p:txBody>
          <a:bodyPr wrap="square">
            <a:spAutoFit/>
          </a:bodyPr>
          <a:lstStyle/>
          <a:p>
            <a:pPr algn="ctr">
              <a:defRPr sz="2600" b="1">
                <a:solidFill>
                  <a:srgbClr val="1A4780"/>
                </a:solidFill>
              </a:defRPr>
            </a:pPr>
            <a:r>
              <a:t>How can a 1 degree C temperature change destroy an ecosystem that took 10,000 years to build?</a:t>
            </a:r>
          </a:p>
        </p:txBody>
      </p:sp>
      <p:sp>
        <p:nvSpPr>
          <p:cNvPr id="7" name="TextBox 6"/>
          <p:cNvSpPr txBox="1"/>
          <p:nvPr/>
        </p:nvSpPr>
        <p:spPr>
          <a:xfrm>
            <a:off x="731520" y="3108960"/>
            <a:ext cx="4114800" cy="1371600"/>
          </a:xfrm>
          <a:prstGeom prst="rect">
            <a:avLst/>
          </a:prstGeom>
          <a:noFill/>
        </p:spPr>
        <p:txBody>
          <a:bodyPr wrap="square">
            <a:spAutoFit/>
          </a:bodyPr>
          <a:lstStyle/>
          <a:p>
            <a:pPr>
              <a:defRPr sz="1600">
                <a:solidFill>
                  <a:srgbClr val="1A1A2E"/>
                </a:solidFill>
              </a:defRPr>
            </a:pPr>
            <a:r>
              <a:t>Modeling Cascading Ecosystem Failure Through Coupled Feedback Loops. Today we'll build a MODEL to discover the answer!</a:t>
            </a:r>
          </a:p>
        </p:txBody>
      </p:sp>
      <p:pic>
        <p:nvPicPr>
          <p:cNvPr id="8" name="Picture 7" descr="G09L2-L05-landscape.png"/>
          <p:cNvPicPr>
            <a:picLocks noChangeAspect="1"/>
          </p:cNvPicPr>
          <p:nvPr/>
        </p:nvPicPr>
        <p:blipFill>
          <a:blip r:embed="rId2"/>
          <a:stretch>
            <a:fillRect/>
          </a:stretch>
        </p:blipFill>
        <p:spPr>
          <a:xfrm>
            <a:off x="5303520" y="2926080"/>
            <a:ext cx="2926080" cy="2926080"/>
          </a:xfrm>
          <a:prstGeom prst="rect">
            <a:avLst/>
          </a:prstGeom>
        </p:spPr>
      </p:pic>
      <p:sp>
        <p:nvSpPr>
          <p:cNvPr id="9" name="TextBox 8"/>
          <p:cNvSpPr txBox="1"/>
          <p:nvPr/>
        </p:nvSpPr>
        <p:spPr>
          <a:xfrm>
            <a:off x="8412480" y="6492240"/>
            <a:ext cx="548640" cy="274320"/>
          </a:xfrm>
          <a:prstGeom prst="rect">
            <a:avLst/>
          </a:prstGeom>
          <a:noFill/>
        </p:spPr>
        <p:txBody>
          <a:bodyPr wrap="none">
            <a:spAutoFit/>
          </a:bodyPr>
          <a:lstStyle/>
          <a:p>
            <a:pPr algn="r">
              <a:defRPr sz="1000">
                <a:solidFill>
                  <a:srgbClr val="666666"/>
                </a:solidFill>
              </a:defRPr>
            </a:pPr>
            <a:r>
              <a:t>3/9</a:t>
            </a:r>
          </a:p>
        </p:txBody>
      </p:sp>
    </p:spTree>
  </p:cSld>
  <p:clrMapOvr>
    <a:masterClrMapping/>
  </p:clrMapOvr>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Right Triangle 1"/>
          <p:cNvSpPr/>
          <p:nvPr/>
        </p:nvSpPr>
        <p:spPr>
          <a:xfrm>
            <a:off x="-457200" y="-457200"/>
            <a:ext cx="3657600" cy="1371600"/>
          </a:xfrm>
          <a:prstGeom prst="rtTriangle">
            <a:avLst/>
          </a:prstGeom>
          <a:solidFill>
            <a:srgbClr val="0D1B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 name="Parallelogram 2"/>
          <p:cNvSpPr/>
          <p:nvPr/>
        </p:nvSpPr>
        <p:spPr>
          <a:xfrm>
            <a:off x="2286000" y="0"/>
            <a:ext cx="2743200" cy="731520"/>
          </a:xfrm>
          <a:prstGeom prst="parallelogram">
            <a:avLst/>
          </a:prstGeom>
          <a:solidFill>
            <a:srgbClr val="2E86A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Parallelogram 3"/>
          <p:cNvSpPr/>
          <p:nvPr/>
        </p:nvSpPr>
        <p:spPr>
          <a:xfrm>
            <a:off x="3200400" y="457200"/>
            <a:ext cx="2286000" cy="365760"/>
          </a:xfrm>
          <a:prstGeom prst="parallelogram">
            <a:avLst/>
          </a:prstGeom>
          <a:solidFill>
            <a:srgbClr val="7EC8E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TextBox 4"/>
          <p:cNvSpPr txBox="1"/>
          <p:nvPr/>
        </p:nvSpPr>
        <p:spPr>
          <a:xfrm>
            <a:off x="457200" y="1097280"/>
            <a:ext cx="8229600" cy="731520"/>
          </a:xfrm>
          <a:prstGeom prst="rect">
            <a:avLst/>
          </a:prstGeom>
          <a:noFill/>
        </p:spPr>
        <p:txBody>
          <a:bodyPr wrap="none">
            <a:spAutoFit/>
          </a:bodyPr>
          <a:lstStyle/>
          <a:p>
            <a:pPr algn="ctr">
              <a:defRPr sz="3400" b="1">
                <a:solidFill>
                  <a:srgbClr val="0D1B2A"/>
                </a:solidFill>
              </a:defRPr>
            </a:pPr>
            <a:r>
              <a:t>Today We Will Build a Model!</a:t>
            </a:r>
          </a:p>
        </p:txBody>
      </p:sp>
      <p:sp>
        <p:nvSpPr>
          <p:cNvPr id="6" name="TextBox 5"/>
          <p:cNvSpPr txBox="1"/>
          <p:nvPr/>
        </p:nvSpPr>
        <p:spPr>
          <a:xfrm>
            <a:off x="548640" y="1920240"/>
            <a:ext cx="4754880" cy="4114800"/>
          </a:xfrm>
          <a:prstGeom prst="rect">
            <a:avLst/>
          </a:prstGeom>
          <a:noFill/>
        </p:spPr>
        <p:txBody>
          <a:bodyPr wrap="square">
            <a:spAutoFit/>
          </a:bodyPr>
          <a:lstStyle/>
          <a:p>
            <a:pPr>
              <a:defRPr sz="1600" i="1">
                <a:solidFill>
                  <a:srgbClr val="2E86AB"/>
                </a:solidFill>
              </a:defRPr>
            </a:pPr>
            <a:r>
              <a:t>A model helps us understand complex systems!</a:t>
            </a:r>
          </a:p>
          <a:p>
            <a:pPr>
              <a:spcBef>
                <a:spcPts val="1000"/>
              </a:spcBef>
              <a:defRPr sz="1700" b="1">
                <a:solidFill>
                  <a:srgbClr val="1A4780"/>
                </a:solidFill>
              </a:defRPr>
            </a:pPr>
            <a:r>
              <a:t>1. LOCATE</a:t>
            </a:r>
          </a:p>
          <a:p>
            <a:pPr>
              <a:defRPr sz="1400">
                <a:solidFill>
                  <a:srgbClr val="1A1A2E"/>
                </a:solidFill>
              </a:defRPr>
            </a:pPr>
            <a:r>
              <a:t>     Identify the COMPONENTS (parts) of the system</a:t>
            </a:r>
          </a:p>
          <a:p>
            <a:pPr>
              <a:spcBef>
                <a:spcPts val="1000"/>
              </a:spcBef>
              <a:defRPr sz="1700" b="1">
                <a:solidFill>
                  <a:srgbClr val="1A4780"/>
                </a:solidFill>
              </a:defRPr>
            </a:pPr>
            <a:r>
              <a:t>2. ESTABLISH</a:t>
            </a:r>
          </a:p>
          <a:p>
            <a:pPr>
              <a:defRPr sz="1400">
                <a:solidFill>
                  <a:srgbClr val="1A1A2E"/>
                </a:solidFill>
              </a:defRPr>
            </a:pPr>
            <a:r>
              <a:t>     Connect them with RELATIONSHIPS (+ or -)</a:t>
            </a:r>
          </a:p>
          <a:p>
            <a:pPr>
              <a:spcBef>
                <a:spcPts val="1000"/>
              </a:spcBef>
              <a:defRPr sz="1700" b="1">
                <a:solidFill>
                  <a:srgbClr val="1A4780"/>
                </a:solidFill>
              </a:defRPr>
            </a:pPr>
            <a:r>
              <a:t>3. VISUALIZE</a:t>
            </a:r>
          </a:p>
          <a:p>
            <a:pPr>
              <a:defRPr sz="1400">
                <a:solidFill>
                  <a:srgbClr val="1A1A2E"/>
                </a:solidFill>
              </a:defRPr>
            </a:pPr>
            <a:r>
              <a:t>     Build your model in ModelIt!</a:t>
            </a:r>
          </a:p>
          <a:p>
            <a:pPr>
              <a:spcBef>
                <a:spcPts val="1000"/>
              </a:spcBef>
              <a:defRPr sz="1700" b="1">
                <a:solidFill>
                  <a:srgbClr val="1A4780"/>
                </a:solidFill>
              </a:defRPr>
            </a:pPr>
            <a:r>
              <a:t>4. EVALUATE</a:t>
            </a:r>
          </a:p>
          <a:p>
            <a:pPr>
              <a:defRPr sz="1400">
                <a:solidFill>
                  <a:srgbClr val="1A1A2E"/>
                </a:solidFill>
              </a:defRPr>
            </a:pPr>
            <a:r>
              <a:t>     Run SIMULATIONS to test scenarios</a:t>
            </a:r>
          </a:p>
          <a:p>
            <a:pPr>
              <a:spcBef>
                <a:spcPts val="1000"/>
              </a:spcBef>
              <a:defRPr sz="1700" b="1">
                <a:solidFill>
                  <a:srgbClr val="1A4780"/>
                </a:solidFill>
              </a:defRPr>
            </a:pPr>
            <a:r>
              <a:t>5. REVISE</a:t>
            </a:r>
          </a:p>
          <a:p>
            <a:pPr>
              <a:defRPr sz="1400">
                <a:solidFill>
                  <a:srgbClr val="1A1A2E"/>
                </a:solidFill>
              </a:defRPr>
            </a:pPr>
            <a:r>
              <a:t>     Improve your model based on evidence</a:t>
            </a:r>
          </a:p>
        </p:txBody>
      </p:sp>
      <p:pic>
        <p:nvPicPr>
          <p:cNvPr id="7" name="Picture 6" descr="G09L2-L05-modeling.png"/>
          <p:cNvPicPr>
            <a:picLocks noChangeAspect="1"/>
          </p:cNvPicPr>
          <p:nvPr/>
        </p:nvPicPr>
        <p:blipFill>
          <a:blip r:embed="rId2"/>
          <a:stretch>
            <a:fillRect/>
          </a:stretch>
        </p:blipFill>
        <p:spPr>
          <a:xfrm>
            <a:off x="5440679" y="2286000"/>
            <a:ext cx="3200400" cy="3200400"/>
          </a:xfrm>
          <a:prstGeom prst="rect">
            <a:avLst/>
          </a:prstGeom>
        </p:spPr>
      </p:pic>
      <p:sp>
        <p:nvSpPr>
          <p:cNvPr id="8" name="TextBox 7"/>
          <p:cNvSpPr txBox="1"/>
          <p:nvPr/>
        </p:nvSpPr>
        <p:spPr>
          <a:xfrm>
            <a:off x="8412480" y="6492240"/>
            <a:ext cx="548640" cy="274320"/>
          </a:xfrm>
          <a:prstGeom prst="rect">
            <a:avLst/>
          </a:prstGeom>
          <a:noFill/>
        </p:spPr>
        <p:txBody>
          <a:bodyPr wrap="none">
            <a:spAutoFit/>
          </a:bodyPr>
          <a:lstStyle/>
          <a:p>
            <a:pPr algn="r">
              <a:defRPr sz="1000">
                <a:solidFill>
                  <a:srgbClr val="666666"/>
                </a:solidFill>
              </a:defRPr>
            </a:pPr>
            <a:r>
              <a:t>4/9</a:t>
            </a:r>
          </a:p>
        </p:txBody>
      </p:sp>
    </p:spTree>
  </p:cSld>
  <p:clrMapOvr>
    <a:masterClrMapping/>
  </p:clrMapOvr>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Right Triangle 1"/>
          <p:cNvSpPr/>
          <p:nvPr/>
        </p:nvSpPr>
        <p:spPr>
          <a:xfrm>
            <a:off x="-457200" y="-457200"/>
            <a:ext cx="3657600" cy="1371600"/>
          </a:xfrm>
          <a:prstGeom prst="rtTriangle">
            <a:avLst/>
          </a:prstGeom>
          <a:solidFill>
            <a:srgbClr val="0D1B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 name="Parallelogram 2"/>
          <p:cNvSpPr/>
          <p:nvPr/>
        </p:nvSpPr>
        <p:spPr>
          <a:xfrm>
            <a:off x="2286000" y="0"/>
            <a:ext cx="2743200" cy="731520"/>
          </a:xfrm>
          <a:prstGeom prst="parallelogram">
            <a:avLst/>
          </a:prstGeom>
          <a:solidFill>
            <a:srgbClr val="2E86A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Parallelogram 3"/>
          <p:cNvSpPr/>
          <p:nvPr/>
        </p:nvSpPr>
        <p:spPr>
          <a:xfrm>
            <a:off x="3200400" y="457200"/>
            <a:ext cx="2286000" cy="365760"/>
          </a:xfrm>
          <a:prstGeom prst="parallelogram">
            <a:avLst/>
          </a:prstGeom>
          <a:solidFill>
            <a:srgbClr val="7EC8E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TextBox 4"/>
          <p:cNvSpPr txBox="1"/>
          <p:nvPr/>
        </p:nvSpPr>
        <p:spPr>
          <a:xfrm>
            <a:off x="457200" y="1097280"/>
            <a:ext cx="8229600" cy="731520"/>
          </a:xfrm>
          <a:prstGeom prst="rect">
            <a:avLst/>
          </a:prstGeom>
          <a:noFill/>
        </p:spPr>
        <p:txBody>
          <a:bodyPr wrap="none">
            <a:spAutoFit/>
          </a:bodyPr>
          <a:lstStyle/>
          <a:p>
            <a:pPr algn="ctr">
              <a:defRPr sz="3400" b="1">
                <a:solidFill>
                  <a:srgbClr val="0D1B2A"/>
                </a:solidFill>
              </a:defRPr>
            </a:pPr>
            <a:r>
              <a:t>Activity 1: Sort the Components</a:t>
            </a:r>
          </a:p>
        </p:txBody>
      </p:sp>
      <p:sp>
        <p:nvSpPr>
          <p:cNvPr id="6" name="TextBox 5"/>
          <p:cNvSpPr txBox="1"/>
          <p:nvPr/>
        </p:nvSpPr>
        <p:spPr>
          <a:xfrm>
            <a:off x="548640" y="1920240"/>
            <a:ext cx="4389120" cy="914400"/>
          </a:xfrm>
          <a:prstGeom prst="rect">
            <a:avLst/>
          </a:prstGeom>
          <a:noFill/>
        </p:spPr>
        <p:txBody>
          <a:bodyPr wrap="square">
            <a:spAutoFit/>
          </a:bodyPr>
          <a:lstStyle/>
          <a:p>
            <a:pPr>
              <a:defRPr sz="1500">
                <a:solidFill>
                  <a:srgbClr val="1A1A2E"/>
                </a:solidFill>
              </a:defRPr>
            </a:pPr>
            <a:r>
              <a:t>Sort these components into EXTERNAL (inputs from outside) and INTERNAL (inside the system):</a:t>
            </a:r>
          </a:p>
        </p:txBody>
      </p:sp>
      <p:sp>
        <p:nvSpPr>
          <p:cNvPr id="7" name="TextBox 6"/>
          <p:cNvSpPr txBox="1"/>
          <p:nvPr/>
        </p:nvSpPr>
        <p:spPr>
          <a:xfrm>
            <a:off x="548640" y="2743200"/>
            <a:ext cx="4389120" cy="2286000"/>
          </a:xfrm>
          <a:prstGeom prst="rect">
            <a:avLst/>
          </a:prstGeom>
          <a:noFill/>
        </p:spPr>
        <p:txBody>
          <a:bodyPr wrap="square">
            <a:spAutoFit/>
          </a:bodyPr>
          <a:lstStyle/>
          <a:p>
            <a:pPr>
              <a:defRPr sz="1800" b="1">
                <a:solidFill>
                  <a:srgbClr val="1A4780"/>
                </a:solidFill>
              </a:defRPr>
            </a:pPr>
            <a:r>
              <a:t>Your Components:</a:t>
            </a:r>
          </a:p>
          <a:p>
            <a:pPr>
              <a:spcBef>
                <a:spcPts val="600"/>
              </a:spcBef>
              <a:defRPr sz="1600"/>
            </a:pPr>
            <a:r>
              <a:t>     *  Ocean Temperature</a:t>
            </a:r>
          </a:p>
          <a:p>
            <a:pPr>
              <a:spcBef>
                <a:spcPts val="600"/>
              </a:spcBef>
              <a:defRPr sz="1600"/>
            </a:pPr>
            <a:r>
              <a:t>     *  Coral Bleaching Rate</a:t>
            </a:r>
          </a:p>
          <a:p>
            <a:pPr>
              <a:spcBef>
                <a:spcPts val="600"/>
              </a:spcBef>
              <a:defRPr sz="1600"/>
            </a:pPr>
            <a:r>
              <a:t>     *  Algae Overgrowth</a:t>
            </a:r>
          </a:p>
          <a:p>
            <a:pPr>
              <a:spcBef>
                <a:spcPts val="600"/>
              </a:spcBef>
              <a:defRPr sz="1600"/>
            </a:pPr>
            <a:r>
              <a:t>     *  Fish Population</a:t>
            </a:r>
          </a:p>
          <a:p>
            <a:pPr>
              <a:spcBef>
                <a:spcPts val="600"/>
              </a:spcBef>
              <a:defRPr sz="1600"/>
            </a:pPr>
            <a:r>
              <a:t>     *  Water Acidity</a:t>
            </a:r>
          </a:p>
          <a:p>
            <a:pPr>
              <a:spcBef>
                <a:spcPts val="600"/>
              </a:spcBef>
              <a:defRPr sz="1600"/>
            </a:pPr>
            <a:r>
              <a:t>     *  Symbiotic Zooxanthellae</a:t>
            </a:r>
          </a:p>
          <a:p>
            <a:pPr>
              <a:spcBef>
                <a:spcPts val="600"/>
              </a:spcBef>
              <a:defRPr sz="1600"/>
            </a:pPr>
            <a:r>
              <a:t>     *  Reef Structural Integrity</a:t>
            </a:r>
          </a:p>
        </p:txBody>
      </p:sp>
      <p:sp>
        <p:nvSpPr>
          <p:cNvPr id="8" name="TextBox 7"/>
          <p:cNvSpPr txBox="1"/>
          <p:nvPr/>
        </p:nvSpPr>
        <p:spPr>
          <a:xfrm>
            <a:off x="548640" y="5029200"/>
            <a:ext cx="4389120" cy="914400"/>
          </a:xfrm>
          <a:prstGeom prst="rect">
            <a:avLst/>
          </a:prstGeom>
          <a:noFill/>
        </p:spPr>
        <p:txBody>
          <a:bodyPr wrap="square">
            <a:spAutoFit/>
          </a:bodyPr>
          <a:lstStyle/>
          <a:p>
            <a:pPr>
              <a:defRPr sz="1400" i="1">
                <a:solidFill>
                  <a:srgbClr val="2E86AB"/>
                </a:solidFill>
              </a:defRPr>
            </a:pPr>
            <a:r>
              <a:t>Think: Which components can we control? Which happen on their own?</a:t>
            </a:r>
          </a:p>
        </p:txBody>
      </p:sp>
      <p:pic>
        <p:nvPicPr>
          <p:cNvPr id="9" name="Picture 8" descr="G09L2-L05-discussion.png"/>
          <p:cNvPicPr>
            <a:picLocks noChangeAspect="1"/>
          </p:cNvPicPr>
          <p:nvPr/>
        </p:nvPicPr>
        <p:blipFill>
          <a:blip r:embed="rId2"/>
          <a:stretch>
            <a:fillRect/>
          </a:stretch>
        </p:blipFill>
        <p:spPr>
          <a:xfrm>
            <a:off x="5212079" y="1920240"/>
            <a:ext cx="3474720" cy="3474720"/>
          </a:xfrm>
          <a:prstGeom prst="rect">
            <a:avLst/>
          </a:prstGeom>
        </p:spPr>
      </p:pic>
      <p:sp>
        <p:nvSpPr>
          <p:cNvPr id="10" name="TextBox 9"/>
          <p:cNvSpPr txBox="1"/>
          <p:nvPr/>
        </p:nvSpPr>
        <p:spPr>
          <a:xfrm>
            <a:off x="8412480" y="6492240"/>
            <a:ext cx="548640" cy="274320"/>
          </a:xfrm>
          <a:prstGeom prst="rect">
            <a:avLst/>
          </a:prstGeom>
          <a:noFill/>
        </p:spPr>
        <p:txBody>
          <a:bodyPr wrap="none">
            <a:spAutoFit/>
          </a:bodyPr>
          <a:lstStyle/>
          <a:p>
            <a:pPr algn="r">
              <a:defRPr sz="1000">
                <a:solidFill>
                  <a:srgbClr val="666666"/>
                </a:solidFill>
              </a:defRPr>
            </a:pPr>
            <a:r>
              <a:t>5/9</a:t>
            </a:r>
          </a:p>
        </p:txBody>
      </p:sp>
    </p:spTree>
  </p:cSld>
  <p:clrMapOvr>
    <a:masterClrMapping/>
  </p:clrMapOvr>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Right Triangle 1"/>
          <p:cNvSpPr/>
          <p:nvPr/>
        </p:nvSpPr>
        <p:spPr>
          <a:xfrm>
            <a:off x="-457200" y="-457200"/>
            <a:ext cx="3657600" cy="1371600"/>
          </a:xfrm>
          <a:prstGeom prst="rtTriangle">
            <a:avLst/>
          </a:prstGeom>
          <a:solidFill>
            <a:srgbClr val="0D1B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 name="Parallelogram 2"/>
          <p:cNvSpPr/>
          <p:nvPr/>
        </p:nvSpPr>
        <p:spPr>
          <a:xfrm>
            <a:off x="2286000" y="0"/>
            <a:ext cx="2743200" cy="731520"/>
          </a:xfrm>
          <a:prstGeom prst="parallelogram">
            <a:avLst/>
          </a:prstGeom>
          <a:solidFill>
            <a:srgbClr val="2E86A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Parallelogram 3"/>
          <p:cNvSpPr/>
          <p:nvPr/>
        </p:nvSpPr>
        <p:spPr>
          <a:xfrm>
            <a:off x="3200400" y="457200"/>
            <a:ext cx="2286000" cy="365760"/>
          </a:xfrm>
          <a:prstGeom prst="parallelogram">
            <a:avLst/>
          </a:prstGeom>
          <a:solidFill>
            <a:srgbClr val="7EC8E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TextBox 4"/>
          <p:cNvSpPr txBox="1"/>
          <p:nvPr/>
        </p:nvSpPr>
        <p:spPr>
          <a:xfrm>
            <a:off x="457200" y="1097280"/>
            <a:ext cx="8229600" cy="731520"/>
          </a:xfrm>
          <a:prstGeom prst="rect">
            <a:avLst/>
          </a:prstGeom>
          <a:noFill/>
        </p:spPr>
        <p:txBody>
          <a:bodyPr wrap="none">
            <a:spAutoFit/>
          </a:bodyPr>
          <a:lstStyle/>
          <a:p>
            <a:pPr algn="ctr">
              <a:defRPr sz="3400" b="1">
                <a:solidFill>
                  <a:srgbClr val="0D1B2A"/>
                </a:solidFill>
              </a:defRPr>
            </a:pPr>
            <a:r>
              <a:t>Activity 2: Connect with Arrows</a:t>
            </a:r>
          </a:p>
        </p:txBody>
      </p:sp>
      <p:sp>
        <p:nvSpPr>
          <p:cNvPr id="6" name="TextBox 5"/>
          <p:cNvSpPr txBox="1"/>
          <p:nvPr/>
        </p:nvSpPr>
        <p:spPr>
          <a:xfrm>
            <a:off x="457200" y="1920240"/>
            <a:ext cx="5029200" cy="2743200"/>
          </a:xfrm>
          <a:prstGeom prst="rect">
            <a:avLst/>
          </a:prstGeom>
          <a:noFill/>
        </p:spPr>
        <p:txBody>
          <a:bodyPr wrap="square">
            <a:spAutoFit/>
          </a:bodyPr>
          <a:lstStyle/>
          <a:p>
            <a:pPr>
              <a:defRPr sz="1700"/>
            </a:pPr>
            <a:r>
              <a:t>Draw arrows to show HOW components affect each other:</a:t>
            </a:r>
          </a:p>
          <a:p>
            <a:pPr>
              <a:spcBef>
                <a:spcPts val="1400"/>
              </a:spcBef>
              <a:defRPr sz="1600" b="1">
                <a:solidFill>
                  <a:srgbClr val="228B22"/>
                </a:solidFill>
              </a:defRPr>
            </a:pPr>
            <a:r>
              <a:t>(+) POSITIVE Relationship</a:t>
            </a:r>
          </a:p>
          <a:p>
            <a:pPr>
              <a:defRPr sz="1400"/>
            </a:pPr>
            <a:r>
              <a:t>     When one goes UP, the other goes UP too</a:t>
            </a:r>
          </a:p>
          <a:p>
            <a:pPr>
              <a:spcBef>
                <a:spcPts val="1400"/>
              </a:spcBef>
              <a:defRPr sz="1600" b="1">
                <a:solidFill>
                  <a:srgbClr val="DC143C"/>
                </a:solidFill>
              </a:defRPr>
            </a:pPr>
            <a:r>
              <a:t>(-) NEGATIVE Relationship</a:t>
            </a:r>
          </a:p>
          <a:p>
            <a:pPr>
              <a:defRPr sz="1400"/>
            </a:pPr>
            <a:r>
              <a:t>     When one goes UP, the other goes DOWN</a:t>
            </a:r>
          </a:p>
        </p:txBody>
      </p:sp>
      <p:sp>
        <p:nvSpPr>
          <p:cNvPr id="7" name="TextBox 6"/>
          <p:cNvSpPr txBox="1"/>
          <p:nvPr/>
        </p:nvSpPr>
        <p:spPr>
          <a:xfrm>
            <a:off x="457200" y="4754880"/>
            <a:ext cx="5029200" cy="1371600"/>
          </a:xfrm>
          <a:prstGeom prst="rect">
            <a:avLst/>
          </a:prstGeom>
          <a:noFill/>
        </p:spPr>
        <p:txBody>
          <a:bodyPr wrap="square">
            <a:spAutoFit/>
          </a:bodyPr>
          <a:lstStyle/>
          <a:p>
            <a:pPr>
              <a:defRPr sz="1600" b="1">
                <a:solidFill>
                  <a:srgbClr val="1A4780"/>
                </a:solidFill>
              </a:defRPr>
            </a:pPr>
            <a:r>
              <a:t>Think About It:</a:t>
            </a:r>
          </a:p>
          <a:p>
            <a:pPr>
              <a:spcBef>
                <a:spcPts val="600"/>
              </a:spcBef>
              <a:defRPr sz="1500" i="1"/>
            </a:pPr>
            <a:r>
              <a:t>When Ocean Temperature rises and Coral Bleaching increases, what happens to Zooxanthellae? Without them, what happens to coral energy? If coral dies, where do fish go? Without fish, what happens to algae?</a:t>
            </a:r>
          </a:p>
        </p:txBody>
      </p:sp>
      <p:pic>
        <p:nvPicPr>
          <p:cNvPr id="8" name="Picture 7" descr="G09L2-L05-discussion.png"/>
          <p:cNvPicPr>
            <a:picLocks noChangeAspect="1"/>
          </p:cNvPicPr>
          <p:nvPr/>
        </p:nvPicPr>
        <p:blipFill>
          <a:blip r:embed="rId2"/>
          <a:stretch>
            <a:fillRect/>
          </a:stretch>
        </p:blipFill>
        <p:spPr>
          <a:xfrm>
            <a:off x="5577840" y="2286000"/>
            <a:ext cx="2926080" cy="2926080"/>
          </a:xfrm>
          <a:prstGeom prst="rect">
            <a:avLst/>
          </a:prstGeom>
        </p:spPr>
      </p:pic>
      <p:sp>
        <p:nvSpPr>
          <p:cNvPr id="9" name="TextBox 8"/>
          <p:cNvSpPr txBox="1"/>
          <p:nvPr/>
        </p:nvSpPr>
        <p:spPr>
          <a:xfrm>
            <a:off x="8412480" y="6492240"/>
            <a:ext cx="548640" cy="274320"/>
          </a:xfrm>
          <a:prstGeom prst="rect">
            <a:avLst/>
          </a:prstGeom>
          <a:noFill/>
        </p:spPr>
        <p:txBody>
          <a:bodyPr wrap="none">
            <a:spAutoFit/>
          </a:bodyPr>
          <a:lstStyle/>
          <a:p>
            <a:pPr algn="r">
              <a:defRPr sz="1000">
                <a:solidFill>
                  <a:srgbClr val="666666"/>
                </a:solidFill>
              </a:defRPr>
            </a:pPr>
            <a:r>
              <a:t>6/9</a:t>
            </a:r>
          </a:p>
        </p:txBody>
      </p:sp>
    </p:spTree>
  </p:cSld>
  <p:clrMapOvr>
    <a:masterClrMapping/>
  </p:clrMapOvr>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Right Triangle 1"/>
          <p:cNvSpPr/>
          <p:nvPr/>
        </p:nvSpPr>
        <p:spPr>
          <a:xfrm>
            <a:off x="-457200" y="-457200"/>
            <a:ext cx="3657600" cy="1371600"/>
          </a:xfrm>
          <a:prstGeom prst="rtTriangle">
            <a:avLst/>
          </a:prstGeom>
          <a:solidFill>
            <a:srgbClr val="0D1B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 name="Parallelogram 2"/>
          <p:cNvSpPr/>
          <p:nvPr/>
        </p:nvSpPr>
        <p:spPr>
          <a:xfrm>
            <a:off x="2286000" y="0"/>
            <a:ext cx="2743200" cy="731520"/>
          </a:xfrm>
          <a:prstGeom prst="parallelogram">
            <a:avLst/>
          </a:prstGeom>
          <a:solidFill>
            <a:srgbClr val="2E86A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Parallelogram 3"/>
          <p:cNvSpPr/>
          <p:nvPr/>
        </p:nvSpPr>
        <p:spPr>
          <a:xfrm>
            <a:off x="3200400" y="457200"/>
            <a:ext cx="2286000" cy="365760"/>
          </a:xfrm>
          <a:prstGeom prst="parallelogram">
            <a:avLst/>
          </a:prstGeom>
          <a:solidFill>
            <a:srgbClr val="7EC8E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TextBox 4"/>
          <p:cNvSpPr txBox="1"/>
          <p:nvPr/>
        </p:nvSpPr>
        <p:spPr>
          <a:xfrm>
            <a:off x="457200" y="1097280"/>
            <a:ext cx="8229600" cy="731520"/>
          </a:xfrm>
          <a:prstGeom prst="rect">
            <a:avLst/>
          </a:prstGeom>
          <a:noFill/>
        </p:spPr>
        <p:txBody>
          <a:bodyPr wrap="none">
            <a:spAutoFit/>
          </a:bodyPr>
          <a:lstStyle/>
          <a:p>
            <a:pPr algn="ctr">
              <a:defRPr sz="3400" b="1">
                <a:solidFill>
                  <a:srgbClr val="0D1B2A"/>
                </a:solidFill>
              </a:defRPr>
            </a:pPr>
            <a:r>
              <a:t>Activity 3: Run the Simulation!</a:t>
            </a:r>
          </a:p>
        </p:txBody>
      </p:sp>
      <p:sp>
        <p:nvSpPr>
          <p:cNvPr id="6" name="TextBox 5"/>
          <p:cNvSpPr txBox="1"/>
          <p:nvPr/>
        </p:nvSpPr>
        <p:spPr>
          <a:xfrm>
            <a:off x="457200" y="1920240"/>
            <a:ext cx="4572000" cy="3657600"/>
          </a:xfrm>
          <a:prstGeom prst="rect">
            <a:avLst/>
          </a:prstGeom>
          <a:noFill/>
        </p:spPr>
        <p:txBody>
          <a:bodyPr wrap="square">
            <a:spAutoFit/>
          </a:bodyPr>
          <a:lstStyle/>
          <a:p>
            <a:pPr>
              <a:defRPr sz="1800" b="1">
                <a:solidFill>
                  <a:srgbClr val="1A4780"/>
                </a:solidFill>
              </a:defRPr>
            </a:pPr>
            <a:r>
              <a:t>Test these scenarios in ModelIt!</a:t>
            </a:r>
          </a:p>
          <a:p>
            <a:pPr>
              <a:spcBef>
                <a:spcPts val="1200"/>
              </a:spcBef>
              <a:defRPr sz="1600" b="1"/>
            </a:pPr>
            <a:r>
              <a:t>Mild Warming</a:t>
            </a:r>
          </a:p>
          <a:p>
            <a:pPr>
              <a:defRPr sz="1400"/>
            </a:pPr>
            <a:r>
              <a:t>     Raise temperature 0.5 C for one season then return to normal -- observe recovery</a:t>
            </a:r>
          </a:p>
          <a:p>
            <a:pPr>
              <a:spcBef>
                <a:spcPts val="1200"/>
              </a:spcBef>
              <a:defRPr sz="1600" b="1"/>
            </a:pPr>
            <a:r>
              <a:t>Sustained Warming</a:t>
            </a:r>
          </a:p>
          <a:p>
            <a:pPr>
              <a:defRPr sz="1400"/>
            </a:pPr>
            <a:r>
              <a:t>     Raise temperature 1.5 C and maintain -- track cascade to phase shift</a:t>
            </a:r>
          </a:p>
          <a:p>
            <a:pPr>
              <a:spcBef>
                <a:spcPts val="1200"/>
              </a:spcBef>
              <a:defRPr sz="1600" b="1"/>
            </a:pPr>
            <a:r>
              <a:t>Combined Stressors</a:t>
            </a:r>
          </a:p>
          <a:p>
            <a:pPr>
              <a:defRPr sz="1400"/>
            </a:pPr>
            <a:r>
              <a:t>     Raise temperature AND acidity while reducing fish -- observe multiplicative effects</a:t>
            </a:r>
          </a:p>
          <a:p>
            <a:br/>
            <a:pPr>
              <a:spcBef>
                <a:spcPts val="1600"/>
              </a:spcBef>
              <a:defRPr sz="1600" b="1">
                <a:solidFill>
                  <a:srgbClr val="2E86AB"/>
                </a:solidFill>
              </a:defRPr>
            </a:pPr>
            <a:r>
              <a:t>Watch the activity graphs change!</a:t>
            </a:r>
          </a:p>
        </p:txBody>
      </p:sp>
      <p:sp>
        <p:nvSpPr>
          <p:cNvPr id="7" name="Rounded Rectangle 6"/>
          <p:cNvSpPr/>
          <p:nvPr/>
        </p:nvSpPr>
        <p:spPr>
          <a:xfrm>
            <a:off x="4846320" y="1920240"/>
            <a:ext cx="3931920" cy="3840480"/>
          </a:xfrm>
          <a:prstGeom prst="roundRect">
            <a:avLst/>
          </a:prstGeom>
          <a:solidFill>
            <a:srgbClr val="F0F5FA"/>
          </a:solidFill>
          <a:ln>
            <a:solidFill>
              <a:srgbClr val="2E86AB"/>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8" name="TextBox 7"/>
          <p:cNvSpPr txBox="1"/>
          <p:nvPr/>
        </p:nvSpPr>
        <p:spPr>
          <a:xfrm>
            <a:off x="5029200" y="3657600"/>
            <a:ext cx="3566160" cy="914400"/>
          </a:xfrm>
          <a:prstGeom prst="rect">
            <a:avLst/>
          </a:prstGeom>
          <a:noFill/>
        </p:spPr>
        <p:txBody>
          <a:bodyPr wrap="none">
            <a:spAutoFit/>
          </a:bodyPr>
          <a:lstStyle/>
          <a:p>
            <a:pPr algn="ctr">
              <a:defRPr sz="1100" i="1">
                <a:solidFill>
                  <a:srgbClr val="666666"/>
                </a:solidFill>
              </a:defRPr>
            </a:pPr>
            <a:r>
              <a:t>[ModelIt Platform Screenshot - Simulation Results Graph]</a:t>
            </a:r>
          </a:p>
        </p:txBody>
      </p:sp>
      <p:sp>
        <p:nvSpPr>
          <p:cNvPr id="9" name="TextBox 8"/>
          <p:cNvSpPr txBox="1"/>
          <p:nvPr/>
        </p:nvSpPr>
        <p:spPr>
          <a:xfrm>
            <a:off x="8412480" y="6492240"/>
            <a:ext cx="548640" cy="274320"/>
          </a:xfrm>
          <a:prstGeom prst="rect">
            <a:avLst/>
          </a:prstGeom>
          <a:noFill/>
        </p:spPr>
        <p:txBody>
          <a:bodyPr wrap="none">
            <a:spAutoFit/>
          </a:bodyPr>
          <a:lstStyle/>
          <a:p>
            <a:pPr algn="r">
              <a:defRPr sz="1000">
                <a:solidFill>
                  <a:srgbClr val="666666"/>
                </a:solidFill>
              </a:defRPr>
            </a:pPr>
            <a:r>
              <a:t>7/9</a:t>
            </a:r>
          </a:p>
        </p:txBody>
      </p:sp>
    </p:spTree>
  </p:cSld>
  <p:clrMapOvr>
    <a:masterClrMapping/>
  </p:clrMapOvr>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Right Triangle 1"/>
          <p:cNvSpPr/>
          <p:nvPr/>
        </p:nvSpPr>
        <p:spPr>
          <a:xfrm>
            <a:off x="-457200" y="-457200"/>
            <a:ext cx="3657600" cy="1371600"/>
          </a:xfrm>
          <a:prstGeom prst="rtTriangle">
            <a:avLst/>
          </a:prstGeom>
          <a:solidFill>
            <a:srgbClr val="0D1B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 name="Parallelogram 2"/>
          <p:cNvSpPr/>
          <p:nvPr/>
        </p:nvSpPr>
        <p:spPr>
          <a:xfrm>
            <a:off x="2286000" y="0"/>
            <a:ext cx="2743200" cy="731520"/>
          </a:xfrm>
          <a:prstGeom prst="parallelogram">
            <a:avLst/>
          </a:prstGeom>
          <a:solidFill>
            <a:srgbClr val="2E86A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Parallelogram 3"/>
          <p:cNvSpPr/>
          <p:nvPr/>
        </p:nvSpPr>
        <p:spPr>
          <a:xfrm>
            <a:off x="3200400" y="457200"/>
            <a:ext cx="2286000" cy="365760"/>
          </a:xfrm>
          <a:prstGeom prst="parallelogram">
            <a:avLst/>
          </a:prstGeom>
          <a:solidFill>
            <a:srgbClr val="7EC8E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TextBox 4"/>
          <p:cNvSpPr txBox="1"/>
          <p:nvPr/>
        </p:nvSpPr>
        <p:spPr>
          <a:xfrm>
            <a:off x="457200" y="1097280"/>
            <a:ext cx="8229600" cy="731520"/>
          </a:xfrm>
          <a:prstGeom prst="rect">
            <a:avLst/>
          </a:prstGeom>
          <a:noFill/>
        </p:spPr>
        <p:txBody>
          <a:bodyPr wrap="none">
            <a:spAutoFit/>
          </a:bodyPr>
          <a:lstStyle/>
          <a:p>
            <a:pPr algn="ctr">
              <a:defRPr sz="3400" b="1">
                <a:solidFill>
                  <a:srgbClr val="0D1B2A"/>
                </a:solidFill>
              </a:defRPr>
            </a:pPr>
            <a:r>
              <a:t>What Did We Discover?</a:t>
            </a:r>
          </a:p>
        </p:txBody>
      </p:sp>
      <p:sp>
        <p:nvSpPr>
          <p:cNvPr id="6" name="TextBox 5"/>
          <p:cNvSpPr txBox="1"/>
          <p:nvPr/>
        </p:nvSpPr>
        <p:spPr>
          <a:xfrm>
            <a:off x="548640" y="1920240"/>
            <a:ext cx="5029200" cy="4114800"/>
          </a:xfrm>
          <a:prstGeom prst="rect">
            <a:avLst/>
          </a:prstGeom>
          <a:noFill/>
        </p:spPr>
        <p:txBody>
          <a:bodyPr wrap="square">
            <a:spAutoFit/>
          </a:bodyPr>
          <a:lstStyle/>
          <a:p>
            <a:pPr>
              <a:defRPr sz="1800" b="1">
                <a:solidFill>
                  <a:srgbClr val="1A4780"/>
                </a:solidFill>
              </a:defRPr>
            </a:pPr>
            <a:r>
              <a:t>Our Model Showed Us:</a:t>
            </a:r>
          </a:p>
          <a:p>
            <a:pPr>
              <a:spcBef>
                <a:spcPts val="1000"/>
              </a:spcBef>
              <a:defRPr sz="1500">
                <a:solidFill>
                  <a:srgbClr val="1A1A2E"/>
                </a:solidFill>
              </a:defRPr>
            </a:pPr>
            <a:r>
              <a:t>  *  Coral bleaching creates a cascading feedback loop from heat through starvation to permanent phase shift</a:t>
            </a:r>
          </a:p>
          <a:p>
            <a:pPr>
              <a:spcBef>
                <a:spcPts val="1000"/>
              </a:spcBef>
              <a:defRPr sz="1500">
                <a:solidFill>
                  <a:srgbClr val="1A1A2E"/>
                </a:solidFill>
              </a:defRPr>
            </a:pPr>
            <a:r>
              <a:t>  *  There is a temperature threshold beyond which bleaching accelerates faster than recovery</a:t>
            </a:r>
          </a:p>
          <a:p>
            <a:pPr>
              <a:spcBef>
                <a:spcPts val="1000"/>
              </a:spcBef>
              <a:defRPr sz="1500">
                <a:solidFill>
                  <a:srgbClr val="1A1A2E"/>
                </a:solidFill>
              </a:defRPr>
            </a:pPr>
            <a:r>
              <a:t>  *  Multiple moderate stressors can trigger collapse when no single stressor alone would be sufficient</a:t>
            </a:r>
          </a:p>
          <a:p>
            <a:pPr>
              <a:spcBef>
                <a:spcPts val="1000"/>
              </a:spcBef>
              <a:defRPr sz="1500">
                <a:solidFill>
                  <a:srgbClr val="1A1A2E"/>
                </a:solidFill>
              </a:defRPr>
            </a:pPr>
            <a:r>
              <a:t>  *  The phase shift to algae dominance represents a stable alternative state that persists even after stress removal</a:t>
            </a:r>
          </a:p>
        </p:txBody>
      </p:sp>
      <p:sp>
        <p:nvSpPr>
          <p:cNvPr id="7" name="TextBox 6"/>
          <p:cNvSpPr txBox="1"/>
          <p:nvPr/>
        </p:nvSpPr>
        <p:spPr>
          <a:xfrm>
            <a:off x="548640" y="5029200"/>
            <a:ext cx="5029200" cy="1097280"/>
          </a:xfrm>
          <a:prstGeom prst="rect">
            <a:avLst/>
          </a:prstGeom>
          <a:noFill/>
        </p:spPr>
        <p:txBody>
          <a:bodyPr wrap="square">
            <a:spAutoFit/>
          </a:bodyPr>
          <a:lstStyle/>
          <a:p>
            <a:pPr>
              <a:defRPr sz="1300" i="1">
                <a:solidFill>
                  <a:srgbClr val="2E86AB"/>
                </a:solidFill>
              </a:defRPr>
            </a:pPr>
            <a:r>
              <a:t>Answer: A 1 degree change triggers cascading coupled feedback loops. Thermal stress causes coral to expel zooxanthellae. Without photosynthetic partners, coral loses 90 percent of its energy and dies. Dead surfaces are colonized by algae. As reef structure degrades, herbivorous fish lose habitat. Without fish, algae smother remaining coral. The system reaches a phase shift -- a new algae-dominated state that is self-reinforcing even if temperatures normalize.</a:t>
            </a:r>
          </a:p>
        </p:txBody>
      </p:sp>
      <p:pic>
        <p:nvPicPr>
          <p:cNvPr id="8" name="Picture 7" descr="G09L2-L05-cover.png"/>
          <p:cNvPicPr>
            <a:picLocks noChangeAspect="1"/>
          </p:cNvPicPr>
          <p:nvPr/>
        </p:nvPicPr>
        <p:blipFill>
          <a:blip r:embed="rId2"/>
          <a:stretch>
            <a:fillRect/>
          </a:stretch>
        </p:blipFill>
        <p:spPr>
          <a:xfrm>
            <a:off x="5806440" y="2286000"/>
            <a:ext cx="2743200" cy="2743200"/>
          </a:xfrm>
          <a:prstGeom prst="rect">
            <a:avLst/>
          </a:prstGeom>
        </p:spPr>
      </p:pic>
      <p:sp>
        <p:nvSpPr>
          <p:cNvPr id="9" name="TextBox 8"/>
          <p:cNvSpPr txBox="1"/>
          <p:nvPr/>
        </p:nvSpPr>
        <p:spPr>
          <a:xfrm>
            <a:off x="8412480" y="6492240"/>
            <a:ext cx="548640" cy="274320"/>
          </a:xfrm>
          <a:prstGeom prst="rect">
            <a:avLst/>
          </a:prstGeom>
          <a:noFill/>
        </p:spPr>
        <p:txBody>
          <a:bodyPr wrap="none">
            <a:spAutoFit/>
          </a:bodyPr>
          <a:lstStyle/>
          <a:p>
            <a:pPr algn="r">
              <a:defRPr sz="1000">
                <a:solidFill>
                  <a:srgbClr val="666666"/>
                </a:solidFill>
              </a:defRPr>
            </a:pPr>
            <a:r>
              <a:t>8/9</a:t>
            </a:r>
          </a:p>
        </p:txBody>
      </p:sp>
    </p:spTree>
  </p:cSld>
  <p:clrMapOvr>
    <a:masterClrMapping/>
  </p:clrMapOvr>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Right Triangle 1"/>
          <p:cNvSpPr/>
          <p:nvPr/>
        </p:nvSpPr>
        <p:spPr>
          <a:xfrm>
            <a:off x="-457200" y="-457200"/>
            <a:ext cx="3657600" cy="1371600"/>
          </a:xfrm>
          <a:prstGeom prst="rtTriangle">
            <a:avLst/>
          </a:prstGeom>
          <a:solidFill>
            <a:srgbClr val="0D1B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 name="Parallelogram 2"/>
          <p:cNvSpPr/>
          <p:nvPr/>
        </p:nvSpPr>
        <p:spPr>
          <a:xfrm>
            <a:off x="2286000" y="0"/>
            <a:ext cx="2743200" cy="731520"/>
          </a:xfrm>
          <a:prstGeom prst="parallelogram">
            <a:avLst/>
          </a:prstGeom>
          <a:solidFill>
            <a:srgbClr val="2E86A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Parallelogram 3"/>
          <p:cNvSpPr/>
          <p:nvPr/>
        </p:nvSpPr>
        <p:spPr>
          <a:xfrm>
            <a:off x="3200400" y="457200"/>
            <a:ext cx="2286000" cy="365760"/>
          </a:xfrm>
          <a:prstGeom prst="parallelogram">
            <a:avLst/>
          </a:prstGeom>
          <a:solidFill>
            <a:srgbClr val="7EC8E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TextBox 4"/>
          <p:cNvSpPr txBox="1"/>
          <p:nvPr/>
        </p:nvSpPr>
        <p:spPr>
          <a:xfrm>
            <a:off x="457200" y="1097280"/>
            <a:ext cx="8229600" cy="731520"/>
          </a:xfrm>
          <a:prstGeom prst="rect">
            <a:avLst/>
          </a:prstGeom>
          <a:noFill/>
        </p:spPr>
        <p:txBody>
          <a:bodyPr wrap="none">
            <a:spAutoFit/>
          </a:bodyPr>
          <a:lstStyle/>
          <a:p>
            <a:pPr algn="ctr">
              <a:defRPr sz="3200" b="1">
                <a:solidFill>
                  <a:srgbClr val="0D1B2A"/>
                </a:solidFill>
              </a:defRPr>
            </a:pPr>
            <a:r>
              <a:t>STEM Challenge: Design a Reef Resilience Monitoring System</a:t>
            </a:r>
          </a:p>
        </p:txBody>
      </p:sp>
      <p:sp>
        <p:nvSpPr>
          <p:cNvPr id="6" name="TextBox 5"/>
          <p:cNvSpPr txBox="1"/>
          <p:nvPr/>
        </p:nvSpPr>
        <p:spPr>
          <a:xfrm>
            <a:off x="548640" y="1920240"/>
            <a:ext cx="4754880" cy="4114800"/>
          </a:xfrm>
          <a:prstGeom prst="rect">
            <a:avLst/>
          </a:prstGeom>
          <a:noFill/>
        </p:spPr>
        <p:txBody>
          <a:bodyPr wrap="square">
            <a:spAutoFit/>
          </a:bodyPr>
          <a:lstStyle/>
          <a:p>
            <a:pPr>
              <a:defRPr sz="1800" b="1">
                <a:solidFill>
                  <a:srgbClr val="E67E22"/>
                </a:solidFill>
              </a:defRPr>
            </a:pPr>
            <a:r>
              <a:t>YOUR ENGINEERING MISSION</a:t>
            </a:r>
          </a:p>
          <a:p>
            <a:pPr>
              <a:spcBef>
                <a:spcPts val="1000"/>
              </a:spcBef>
              <a:defRPr sz="1400"/>
            </a:pPr>
            <a:r>
              <a:t>Design a monitoring system that detects early warnings of reef collapse and triggers interventions before the phase shift becomes irreversible.</a:t>
            </a:r>
          </a:p>
          <a:p>
            <a:br/>
            <a:pPr>
              <a:spcBef>
                <a:spcPts val="1000"/>
              </a:spcBef>
              <a:defRPr sz="1600" b="1">
                <a:solidFill>
                  <a:srgbClr val="1A4780"/>
                </a:solidFill>
              </a:defRPr>
            </a:pPr>
            <a:r>
              <a:t>The Challenge:</a:t>
            </a:r>
          </a:p>
          <a:p>
            <a:pPr>
              <a:defRPr sz="1400"/>
            </a:pPr>
            <a:r>
              <a:t>The Great Barrier Reef has experienced three mass bleaching events in five years. Design an early-warning system that predicts which reef sections are approaching the tipping point.</a:t>
            </a:r>
          </a:p>
          <a:p>
            <a:br/>
            <a:pPr>
              <a:spcBef>
                <a:spcPts val="1000"/>
              </a:spcBef>
              <a:defRPr sz="1600" b="1">
                <a:solidFill>
                  <a:srgbClr val="1A4780"/>
                </a:solidFill>
              </a:defRPr>
            </a:pPr>
            <a:r>
              <a:t>Think Like an Engineer:</a:t>
            </a:r>
          </a:p>
          <a:p>
            <a:pPr>
              <a:spcBef>
                <a:spcPts val="400"/>
              </a:spcBef>
              <a:defRPr sz="1300"/>
            </a:pPr>
            <a:r>
              <a:t>     *  What indicators serve as earliest warnings of approaching phase shift?</a:t>
            </a:r>
          </a:p>
          <a:p>
            <a:pPr>
              <a:spcBef>
                <a:spcPts val="400"/>
              </a:spcBef>
              <a:defRPr sz="1300"/>
            </a:pPr>
            <a:r>
              <a:t>     *  How would you distinguish a recoverable reef from one past the tipping point?</a:t>
            </a:r>
          </a:p>
          <a:p>
            <a:pPr>
              <a:spcBef>
                <a:spcPts val="400"/>
              </a:spcBef>
              <a:defRPr sz="1300"/>
            </a:pPr>
            <a:r>
              <a:t>     *  Which interventions are most effective at which stages of decline?</a:t>
            </a:r>
          </a:p>
        </p:txBody>
      </p:sp>
      <p:pic>
        <p:nvPicPr>
          <p:cNvPr id="7" name="Picture 6" descr="G09L2-L05-stem.png"/>
          <p:cNvPicPr>
            <a:picLocks noChangeAspect="1"/>
          </p:cNvPicPr>
          <p:nvPr/>
        </p:nvPicPr>
        <p:blipFill>
          <a:blip r:embed="rId2"/>
          <a:stretch>
            <a:fillRect/>
          </a:stretch>
        </p:blipFill>
        <p:spPr>
          <a:xfrm>
            <a:off x="5440679" y="2286000"/>
            <a:ext cx="3200400" cy="3200400"/>
          </a:xfrm>
          <a:prstGeom prst="rect">
            <a:avLst/>
          </a:prstGeom>
        </p:spPr>
      </p:pic>
      <p:sp>
        <p:nvSpPr>
          <p:cNvPr id="8" name="TextBox 7"/>
          <p:cNvSpPr txBox="1"/>
          <p:nvPr/>
        </p:nvSpPr>
        <p:spPr>
          <a:xfrm>
            <a:off x="457200" y="5760720"/>
            <a:ext cx="8229600" cy="868680"/>
          </a:xfrm>
          <a:prstGeom prst="rect">
            <a:avLst/>
          </a:prstGeom>
          <a:solidFill>
            <a:srgbClr val="1A237E"/>
          </a:solidFill>
        </p:spPr>
        <p:txBody>
          <a:bodyPr wrap="square" lIns="101600" rIns="101600" tIns="50800" bIns="50800">
            <a:spAutoFit/>
          </a:bodyPr>
          <a:lstStyle/>
          <a:p>
            <a:pPr>
              <a:defRPr sz="1100" b="1">
                <a:solidFill>
                  <a:srgbClr val="FFA500"/>
                </a:solidFill>
              </a:defRPr>
            </a:pPr>
            <a:r>
              <a:t>REAL CAREER CONNECTION:  </a:t>
            </a:r>
            <a:r>
              <a:rPr sz="1100" b="0">
                <a:solidFill>
                  <a:srgbClr val="FFFFFF"/>
                </a:solidFill>
              </a:rPr>
              <a:t>Marine Ecologists study ocean ecosystem dynamics and conservation, working for NOAA, marine parks, and environmental NGOs, earning $55,000-$110,000/year.</a:t>
            </a:r>
            <a:r>
              <a:rPr sz="1100" b="0">
                <a:solidFill>
                  <a:srgbClr val="FFFFFF"/>
                </a:solidFill>
              </a:rPr>
              <a:t> The skills you're using TODAY are the same ones they use on the job!</a:t>
            </a:r>
          </a:p>
        </p:txBody>
      </p:sp>
      <p:sp>
        <p:nvSpPr>
          <p:cNvPr id="9" name="TextBox 8"/>
          <p:cNvSpPr txBox="1"/>
          <p:nvPr/>
        </p:nvSpPr>
        <p:spPr>
          <a:xfrm>
            <a:off x="8412480" y="6492240"/>
            <a:ext cx="548640" cy="274320"/>
          </a:xfrm>
          <a:prstGeom prst="rect">
            <a:avLst/>
          </a:prstGeom>
          <a:noFill/>
        </p:spPr>
        <p:txBody>
          <a:bodyPr wrap="none">
            <a:spAutoFit/>
          </a:bodyPr>
          <a:lstStyle/>
          <a:p>
            <a:pPr algn="r">
              <a:defRPr sz="1000">
                <a:solidFill>
                  <a:srgbClr val="666666"/>
                </a:solidFill>
              </a:defRPr>
            </a:pPr>
            <a:r>
              <a:t>9/9</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TotalTime>
  <Words>0</Words>
  <Application>Microsoft Macintosh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Manager/>
  <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generated using python-pptx</dc:description>
  <cp:lastModifiedBy>Steve Canny</cp:lastModifiedBy>
  <cp:revision>1</cp:revision>
  <dcterms:created xsi:type="dcterms:W3CDTF">2013-01-27T09:14:16Z</dcterms:created>
  <dcterms:modified xsi:type="dcterms:W3CDTF">2013-01-27T09:15:58Z</dcterms:modified>
  <cp:category/>
</cp:coreProperties>
</file>